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363217-196A-423C-B98A-9D308B65DE27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F104DC-30B4-42EA-AED3-7BADFD43A0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DR.SREEJA.S</a:t>
            </a:r>
          </a:p>
          <a:p>
            <a:r>
              <a:rPr lang="en-US" dirty="0" err="1" smtClean="0"/>
              <a:t>H.o.D</a:t>
            </a:r>
            <a:r>
              <a:rPr lang="en-US" dirty="0" smtClean="0"/>
              <a:t>, Dept of Pharmacy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SUCCUSSION IN FIFTY MILLESIMAL </a:t>
            </a:r>
            <a:r>
              <a:rPr b="1" smtClean="0">
                <a:solidFill>
                  <a:schemeClr val="bg1"/>
                </a:solidFill>
              </a:rPr>
              <a:t>SCALE-</a:t>
            </a:r>
            <a:r>
              <a:rPr b="1" smtClean="0">
                <a:solidFill>
                  <a:schemeClr val="bg1"/>
                </a:solidFill>
              </a:rPr>
              <a:t>PREPARATION OF SULPHUR 0/1</a:t>
            </a:r>
            <a:r>
              <a:rPr lang="en-IN" dirty="0" smtClean="0">
                <a:solidFill>
                  <a:schemeClr val="bg1"/>
                </a:solidFill>
              </a:rPr>
              <a:t/>
            </a:r>
            <a:br>
              <a:rPr lang="en-IN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PREPARATION </a:t>
            </a:r>
            <a:r>
              <a:rPr lang="en-US" b="1" dirty="0" smtClean="0">
                <a:solidFill>
                  <a:srgbClr val="FF0000"/>
                </a:solidFill>
              </a:rPr>
              <a:t>OF SULPHUR 0/1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AIM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prepare </a:t>
            </a:r>
            <a:r>
              <a:rPr lang="en-US" dirty="0" err="1" smtClean="0"/>
              <a:t>Sulphur</a:t>
            </a:r>
            <a:r>
              <a:rPr lang="en-US" dirty="0" smtClean="0"/>
              <a:t> 0/1 from the given sample of </a:t>
            </a:r>
            <a:r>
              <a:rPr lang="en-US" dirty="0" err="1" smtClean="0"/>
              <a:t>Sulphur</a:t>
            </a:r>
            <a:r>
              <a:rPr lang="en-US" dirty="0" smtClean="0"/>
              <a:t> mother solution.</a:t>
            </a:r>
            <a:endParaRPr lang="en-IN" dirty="0" smtClean="0"/>
          </a:p>
          <a:p>
            <a:pPr marL="0" indent="0"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MATERIALS REQUIRED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1. </a:t>
            </a:r>
            <a:r>
              <a:rPr lang="en-US" dirty="0" err="1" smtClean="0"/>
              <a:t>Sulphur</a:t>
            </a:r>
            <a:r>
              <a:rPr lang="en-US" dirty="0" smtClean="0"/>
              <a:t> mother solution</a:t>
            </a:r>
            <a:endParaRPr lang="en-IN" dirty="0" smtClean="0"/>
          </a:p>
          <a:p>
            <a:r>
              <a:rPr lang="en-US" dirty="0" smtClean="0"/>
              <a:t>2. Dispensing alcohol</a:t>
            </a:r>
            <a:endParaRPr lang="en-IN" dirty="0" smtClean="0"/>
          </a:p>
          <a:p>
            <a:r>
              <a:rPr lang="en-US" dirty="0" smtClean="0"/>
              <a:t>3. Leather pad / a cushion</a:t>
            </a:r>
            <a:endParaRPr lang="en-IN" dirty="0" smtClean="0"/>
          </a:p>
          <a:p>
            <a:r>
              <a:rPr lang="en-US" dirty="0" smtClean="0"/>
              <a:t>4. A fresh new glass phial with a tight fitting cork of 30 ml capacity</a:t>
            </a:r>
            <a:endParaRPr lang="en-IN" dirty="0" smtClean="0"/>
          </a:p>
          <a:p>
            <a:r>
              <a:rPr lang="en-US" dirty="0" smtClean="0"/>
              <a:t>5. Measuring cylinder</a:t>
            </a:r>
            <a:endParaRPr lang="en-IN" dirty="0" smtClean="0"/>
          </a:p>
          <a:p>
            <a:r>
              <a:rPr lang="en-US" dirty="0" smtClean="0"/>
              <a:t>6. Dropping pipette</a:t>
            </a:r>
            <a:endParaRPr lang="en-IN" dirty="0" smtClean="0"/>
          </a:p>
          <a:p>
            <a:r>
              <a:rPr lang="en-US" dirty="0" smtClean="0"/>
              <a:t>7.Materials for </a:t>
            </a:r>
            <a:r>
              <a:rPr lang="en-US" dirty="0" err="1" smtClean="0"/>
              <a:t>labelling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721AD8-2BE4-4E4D-940C-5A2C54DD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744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PROCEDURE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370BB4-308F-423C-A207-7911DD6E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millesimal potency preparation is based on the principle put forward by Dr Samuel Hahnemann in the 6</a:t>
            </a:r>
            <a:r>
              <a:rPr lang="en-US" baseline="30000" dirty="0"/>
              <a:t>th</a:t>
            </a:r>
            <a:r>
              <a:rPr lang="en-US" dirty="0"/>
              <a:t> edition of Organon of Medicine in aphorism 270. </a:t>
            </a:r>
          </a:p>
          <a:p>
            <a:r>
              <a:rPr lang="en-US" dirty="0"/>
              <a:t>First potency of 50 millesimal scale is prepared from mother solution using alcohol as the vehicle by giving 100 downward strokes. </a:t>
            </a:r>
            <a:r>
              <a:rPr lang="en-US" dirty="0">
                <a:solidFill>
                  <a:srgbClr val="FF0000"/>
                </a:solidFill>
              </a:rPr>
              <a:t>Preparation of  Sulphur mother solution </a:t>
            </a:r>
            <a:r>
              <a:rPr lang="en-US" dirty="0"/>
              <a:t>is done in 2 steps:</a:t>
            </a:r>
            <a:endParaRPr lang="en-IN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Step 1</a:t>
            </a:r>
            <a:r>
              <a:rPr lang="en-US" dirty="0"/>
              <a:t> : Trituration of crude Sulphur </a:t>
            </a:r>
            <a:r>
              <a:rPr lang="en-US" dirty="0" err="1"/>
              <a:t>upto</a:t>
            </a: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potency. </a:t>
            </a:r>
            <a:endParaRPr lang="en-IN" dirty="0"/>
          </a:p>
          <a:p>
            <a:r>
              <a:rPr lang="en-US" dirty="0"/>
              <a:t>    100mg of crude Sulphur is triturated with 10g of sugar of milk to give 1</a:t>
            </a:r>
            <a:r>
              <a:rPr lang="en-US" baseline="30000" dirty="0"/>
              <a:t>st</a:t>
            </a:r>
            <a:r>
              <a:rPr lang="en-US" dirty="0"/>
              <a:t> potency.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2126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425EDA-DE46-418F-BDBD-08E1AC3C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819"/>
            <a:ext cx="7886700" cy="5946144"/>
          </a:xfrm>
        </p:spPr>
        <p:txBody>
          <a:bodyPr>
            <a:normAutofit/>
          </a:bodyPr>
          <a:lstStyle/>
          <a:p>
            <a:r>
              <a:rPr lang="en-US" dirty="0"/>
              <a:t> 100mg of 1C is triturated with 10g of sugar of milk to give 2</a:t>
            </a:r>
            <a:r>
              <a:rPr lang="en-US" baseline="30000" dirty="0"/>
              <a:t>nd</a:t>
            </a:r>
            <a:r>
              <a:rPr lang="en-US" dirty="0"/>
              <a:t> potency.</a:t>
            </a:r>
            <a:endParaRPr lang="en-IN" dirty="0"/>
          </a:p>
          <a:p>
            <a:r>
              <a:rPr lang="en-US" dirty="0"/>
              <a:t>   100mg of 2C is triturated with 10g of sugar of milk to give 3</a:t>
            </a:r>
            <a:r>
              <a:rPr lang="en-US" baseline="30000" dirty="0"/>
              <a:t>rd</a:t>
            </a:r>
            <a:r>
              <a:rPr lang="en-US" dirty="0"/>
              <a:t> potency.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Step 2: Preparation of Sulphur mother solution.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/>
              <a:t>    100mg of Sulphur 3C is mixed with 40mlof distilled water and when the drug is completely dissolved add  10ml of alcohol to the mixture to get Sulphur mother solution.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87088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78BBB8-D2C8-45C8-B3CD-DB798362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7969"/>
            <a:ext cx="7886700" cy="544899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PROCEDURE FOR PREPARATION OF SULPHUR 0/1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/>
              <a:t>  Take a clean glass phial with a tight fitting cork. </a:t>
            </a:r>
          </a:p>
          <a:p>
            <a:r>
              <a:rPr lang="en-US" dirty="0"/>
              <a:t>Remove the cork and label it as Sulphur 0/1. </a:t>
            </a:r>
          </a:p>
          <a:p>
            <a:r>
              <a:rPr lang="en-US" dirty="0"/>
              <a:t>Take 1 drop of Sulphur mother solution using a dropping pipette and pour into the phial. </a:t>
            </a:r>
          </a:p>
          <a:p>
            <a:r>
              <a:rPr lang="en-US" dirty="0"/>
              <a:t>Then add 100 drops of alcohol to the same phial and close the phial tightly using the cork and give 100 powerful downward strokes</a:t>
            </a:r>
            <a:endParaRPr lang="en-IN" dirty="0"/>
          </a:p>
          <a:p>
            <a:r>
              <a:rPr lang="en-US" dirty="0"/>
              <a:t>For the purpose the phial is held in the right hand with the thumb over the cork and little finger below the bottle. </a:t>
            </a:r>
          </a:p>
          <a:p>
            <a:r>
              <a:rPr lang="en-US" dirty="0"/>
              <a:t>The downward strokes are given to a cushion kept on the working table.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7654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BCEAA-8B34-4865-A363-83A0DF94A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7453"/>
            <a:ext cx="7886700" cy="5919511"/>
          </a:xfrm>
        </p:spPr>
        <p:txBody>
          <a:bodyPr>
            <a:normAutofit fontScale="92500"/>
          </a:bodyPr>
          <a:lstStyle/>
          <a:p>
            <a:r>
              <a:rPr lang="en-US" dirty="0"/>
              <a:t>The downward stroke should be powerful, successive of uniform strength and from uniform distance and should end in a jerk. </a:t>
            </a:r>
          </a:p>
          <a:p>
            <a:r>
              <a:rPr lang="en-US" dirty="0"/>
              <a:t>After giving 100 </a:t>
            </a:r>
            <a:r>
              <a:rPr lang="en-US" dirty="0" err="1"/>
              <a:t>succussion</a:t>
            </a:r>
            <a:r>
              <a:rPr lang="en-US" dirty="0"/>
              <a:t> the phial is corked tightly and labelled as Sulphur 0/1.</a:t>
            </a:r>
          </a:p>
          <a:p>
            <a:r>
              <a:rPr lang="en-US" dirty="0"/>
              <a:t> The phial is kept in a cool </a:t>
            </a:r>
            <a:r>
              <a:rPr lang="en-US" dirty="0" err="1"/>
              <a:t>hygenic</a:t>
            </a:r>
            <a:r>
              <a:rPr lang="en-US" dirty="0"/>
              <a:t> place for the preparation of further potencies. </a:t>
            </a:r>
            <a:endParaRPr lang="en-IN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CALCULATION</a:t>
            </a:r>
            <a:endParaRPr lang="en-IN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To prepare Sulphur 0/1 potency amount of Sulphur mother solution to be taken = 1 drop</a:t>
            </a:r>
            <a:endParaRPr lang="en-IN" dirty="0"/>
          </a:p>
          <a:p>
            <a:pPr lvl="0"/>
            <a:r>
              <a:rPr lang="en-US" dirty="0"/>
              <a:t>Amount of alcohol to be taken = 100 drops</a:t>
            </a:r>
            <a:endParaRPr lang="en-IN" dirty="0"/>
          </a:p>
          <a:p>
            <a:pPr lvl="0"/>
            <a:r>
              <a:rPr lang="en-US" dirty="0"/>
              <a:t>To convert into ml </a:t>
            </a:r>
            <a:endParaRPr lang="en-IN" dirty="0"/>
          </a:p>
          <a:p>
            <a:r>
              <a:rPr lang="en-US" dirty="0"/>
              <a:t>      1ml = 16 drops </a:t>
            </a:r>
            <a:endParaRPr lang="en-IN" dirty="0"/>
          </a:p>
          <a:p>
            <a:r>
              <a:rPr lang="en-US" dirty="0"/>
              <a:t>     100 drops = 6.2 ml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4812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849758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6572309"/>
              </p:ext>
            </p:extLst>
          </p:nvPr>
        </p:nvGraphicFramePr>
        <p:xfrm>
          <a:off x="2291715" y="2175320"/>
          <a:ext cx="5312009" cy="4188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2009">
                  <a:extLst>
                    <a:ext uri="{9D8B030D-6E8A-4147-A177-3AD203B41FA5}">
                      <a16:colId xmlns:a16="http://schemas.microsoft.com/office/drawing/2014/main" xmlns="" val="68407273"/>
                    </a:ext>
                  </a:extLst>
                </a:gridCol>
              </a:tblGrid>
              <a:tr h="41889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SULPHUR 0/1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Alcohol content: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49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474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SUCCUSSION IN FIFTY MILLESIMAL SCALE-PREPARATION OF SULPHUR 0/1 </vt:lpstr>
      <vt:lpstr>   PREPARATION OF SULPHUR 0/1 </vt:lpstr>
      <vt:lpstr>PROCEDURE</vt:lpstr>
      <vt:lpstr>Slide 4</vt:lpstr>
      <vt:lpstr>Slide 5</vt:lpstr>
      <vt:lpstr>Slide 6</vt:lpstr>
      <vt:lpstr>LABEL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SUCCUSSION IN FIFTY MILLESIMAL SCALE-PREPARATION OF SULPHUR 0/1 </dc:title>
  <dc:creator>Windows</dc:creator>
  <cp:lastModifiedBy>Windows</cp:lastModifiedBy>
  <cp:revision>2</cp:revision>
  <dcterms:created xsi:type="dcterms:W3CDTF">2021-11-16T07:34:55Z</dcterms:created>
  <dcterms:modified xsi:type="dcterms:W3CDTF">2021-11-16T07:39:21Z</dcterms:modified>
</cp:coreProperties>
</file>